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drawings/vmlDrawing1.vml" ContentType="application/vnd.openxmlformats-officedocument.vmlDrawing"/>
  <Override PartName="/ppt/drawings/vmlDrawing2.vml" ContentType="application/vnd.openxmlformats-officedocument.vmlDrawing"/>
  <Override PartName="/ppt/embeddings/oleObject1.bin" ContentType="application/vnd.openxmlformats-officedocument.oleObject"/>
  <Override PartName="/ppt/embeddings/oleObject2.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6" autoAdjust="0"/>
    <p:restoredTop sz="96186" autoAdjust="0"/>
  </p:normalViewPr>
  <p:slideViewPr>
    <p:cSldViewPr>
      <p:cViewPr>
        <p:scale>
          <a:sx n="117" d="100"/>
          <a:sy n="117" d="100"/>
        </p:scale>
        <p:origin x="816" y="20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 Type="http://schemas.openxmlformats.org/officeDocument/2006/relationships/slide" Target="slides/slide9.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 Type="http://schemas.openxmlformats.org/officeDocument/2006/relationships/slide" Target="slides/slide10.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 Type="http://schemas.openxmlformats.org/officeDocument/2006/relationships/slide" Target="slides/slide11.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 Type="http://schemas.openxmlformats.org/officeDocument/2006/relationships/slide" Target="slides/slide12.xml"/><Relationship Id="rId140" Type="http://schemas.openxmlformats.org/officeDocument/2006/relationships/notesMaster" Target="notesMasters/notesMaster1.xml"/><Relationship Id="rId141" Type="http://schemas.openxmlformats.org/officeDocument/2006/relationships/presProps" Target="presProps.xml"/><Relationship Id="rId142" Type="http://schemas.openxmlformats.org/officeDocument/2006/relationships/viewProps" Target="viewProps.xml"/><Relationship Id="rId143" Type="http://schemas.openxmlformats.org/officeDocument/2006/relationships/theme" Target="theme/theme1.xml"/><Relationship Id="rId144" Type="http://schemas.openxmlformats.org/officeDocument/2006/relationships/tableStyles" Target="tableStyles.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slideMaster" Target="slideMasters/slideMaster2.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 Type="http://schemas.openxmlformats.org/officeDocument/2006/relationships/slide" Target="slides/slide3.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 Type="http://schemas.openxmlformats.org/officeDocument/2006/relationships/slide" Target="slides/slide4.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 Type="http://schemas.openxmlformats.org/officeDocument/2006/relationships/slide" Target="slides/slide5.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 Type="http://schemas.openxmlformats.org/officeDocument/2006/relationships/slide" Target="slides/slide6.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 Type="http://schemas.openxmlformats.org/officeDocument/2006/relationships/slide" Target="slides/slide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10/16/22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93.xml"/><Relationship Id="rId4" Type="http://schemas.openxmlformats.org/officeDocument/2006/relationships/oleObject" Target="../embeddings/oleObject2.bin"/><Relationship Id="rId5" Type="http://schemas.openxmlformats.org/officeDocument/2006/relationships/image" Target="../media/image70.wmf"/><Relationship Id="rId6" Type="http://schemas.openxmlformats.org/officeDocument/2006/relationships/image" Target="../media/image9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1.pn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4.png"/><Relationship Id="rId4" Type="http://schemas.openxmlformats.org/officeDocument/2006/relationships/image" Target="../media/image9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5.png"/><Relationship Id="rId4" Type="http://schemas.openxmlformats.org/officeDocument/2006/relationships/image" Target="../media/image9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6.png"/><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7.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8.png"/><Relationship Id="rId4" Type="http://schemas.openxmlformats.org/officeDocument/2006/relationships/image" Target="../media/image9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9.png"/><Relationship Id="rId4" Type="http://schemas.openxmlformats.org/officeDocument/2006/relationships/image" Target="../media/image73.png"/><Relationship Id="rId5" Type="http://schemas.openxmlformats.org/officeDocument/2006/relationships/image" Target="../media/image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9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0.png"/><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1.png"/><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2.png"/><Relationship Id="rId4"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3.png"/><Relationship Id="rId4" Type="http://schemas.openxmlformats.org/officeDocument/2006/relationships/image" Target="../media/image9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3.png"/><Relationship Id="rId4" Type="http://schemas.openxmlformats.org/officeDocument/2006/relationships/image" Target="../media/image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4.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95.png"/><Relationship Id="rId4" Type="http://schemas.openxmlformats.org/officeDocument/2006/relationships/image" Target="../media/image9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6.pn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7.png"/><Relationship Id="rId4" Type="http://schemas.openxmlformats.org/officeDocument/2006/relationships/image" Target="../media/image9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8.png"/><Relationship Id="rId4" Type="http://schemas.openxmlformats.org/officeDocument/2006/relationships/image" Target="../media/image9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9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png"/><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8.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png"/><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0.png"/><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png"/><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4.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9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5.png"/><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7.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8.png"/><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9.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0.png"/><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1.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2.png"/><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3.png"/><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4.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6.png"/><Relationship Id="rId4" Type="http://schemas.openxmlformats.org/officeDocument/2006/relationships/image" Target="../media/image44.png"/><Relationship Id="rId5"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85.xml"/><Relationship Id="rId4" Type="http://schemas.openxmlformats.org/officeDocument/2006/relationships/oleObject" Target="../embeddings/oleObject1.bin"/><Relationship Id="rId5" Type="http://schemas.openxmlformats.org/officeDocument/2006/relationships/image" Target="../media/image67.wmf"/><Relationship Id="rId6" Type="http://schemas.openxmlformats.org/officeDocument/2006/relationships/image" Target="../media/image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8.png"/><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9.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pic>
        <p:nvPicPr>
          <p:cNvPr id="8" name="Picture 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 name="Picture 4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pic>
        <p:nvPicPr>
          <p:cNvPr id="569384" name="Picture 5693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pic>
        <p:nvPicPr>
          <p:cNvPr id="571491" name="Picture 571490"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73466" name="Picture 57346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dirty="0"/>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latin typeface="Symbol" pitchFamily="18" charset="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n</a:t>
            </a:r>
            <a:r>
              <a:rPr lang="en-US" altLang="zh-CN" sz="2400" dirty="0">
                <a:solidFill>
                  <a:srgbClr val="FF0000"/>
                </a:solidFill>
                <a:ea typeface="宋体" panose="02010600030101010101" pitchFamily="2" charset="-122"/>
              </a:rPr>
              <a:t>)</a:t>
            </a:r>
          </a:p>
        </p:txBody>
      </p:sp>
      <p:graphicFrame>
        <p:nvGraphicFramePr>
          <p:cNvPr id="575494" name="Object 6"/>
          <p:cNvGraphicFramePr>
            <a:graphicFrameLocks noChangeAspect="1"/>
          </p:cNvGraphicFramePr>
          <p:nvPr>
            <p:extLst>
              <p:ext uri="{D42A27DB-BD31-4B8C-83A1-F6EECF244321}">
                <p14:modId xmlns:p14="http://schemas.microsoft.com/office/powerpoint/2010/main" val="2168012321"/>
              </p:ext>
            </p:extLst>
          </p:nvPr>
        </p:nvGraphicFramePr>
        <p:xfrm>
          <a:off x="971600" y="3356992"/>
          <a:ext cx="7334199" cy="1069571"/>
        </p:xfrm>
        <a:graphic>
          <a:graphicData uri="http://schemas.openxmlformats.org/presentationml/2006/ole">
            <mc:AlternateContent xmlns:mc="http://schemas.openxmlformats.org/markup-compatibility/2006">
              <mc:Choice xmlns:v="urn:schemas-microsoft-com:vml" Requires="v">
                <p:oleObj spid="_x0000_s3159" name="Equation" r:id="rId4" imgW="3047760" imgH="444240" progId="Equation.3">
                  <p:embed/>
                </p:oleObj>
              </mc:Choice>
              <mc:Fallback>
                <p:oleObj name="Equation" r:id="rId4" imgW="30477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356992"/>
                        <a:ext cx="7334199" cy="1069571"/>
                      </a:xfrm>
                      <a:prstGeom prst="rect">
                        <a:avLst/>
                      </a:prstGeom>
                      <a:noFill/>
                      <a:ln>
                        <a:noFill/>
                      </a:ln>
                      <a:effectLst/>
                    </p:spPr>
                  </p:pic>
                </p:oleObj>
              </mc:Fallback>
            </mc:AlternateContent>
          </a:graphicData>
        </a:graphic>
      </p:graphicFrame>
      <p:pic>
        <p:nvPicPr>
          <p:cNvPr id="575495" name="Picture 575494" descr="temp.png"/>
          <p:cNvPicPr>
            <a:picLocks noChangeAspect="1"/>
          </p:cNvPicPr>
          <p:nvPr/>
        </p:nvPicPr>
        <p:blipFill>
          <a:blip r:embed="rId6"/>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8499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p:txBody>
      </p:sp>
      <p:pic>
        <p:nvPicPr>
          <p:cNvPr id="19" name="Picture 18"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pic>
        <p:nvPicPr>
          <p:cNvPr id="13316" name="Picture 1331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pic>
        <p:nvPicPr>
          <p:cNvPr id="14340" name="Picture 1433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5365"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pic>
        <p:nvPicPr>
          <p:cNvPr id="12292" name="Picture 12291"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6389"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31749"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277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379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3482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584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686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now converted the unsorted array</a:t>
            </a:r>
            <a:br>
              <a:rPr lang="en-US" altLang="en-US" dirty="0">
                <a:latin typeface="Arial" charset="0"/>
                <a:cs typeface="Arial" charset="0"/>
              </a:rPr>
            </a:br>
            <a:br>
              <a:rPr lang="en-US" altLang="en-US" dirty="0">
                <a:latin typeface="Arial" charset="0"/>
                <a:cs typeface="Arial" charset="0"/>
              </a:rPr>
            </a:br>
            <a:endParaRPr lang="en-US" altLang="en-US" dirty="0">
              <a:latin typeface="Arial" charset="0"/>
              <a:cs typeface="Arial" charset="0"/>
            </a:endParaRPr>
          </a:p>
          <a:p>
            <a:pPr>
              <a:buFont typeface="Arial" charset="0"/>
              <a:buNone/>
            </a:pPr>
            <a:r>
              <a:rPr lang="en-US" altLang="en-US" dirty="0">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789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7" y="1967706"/>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38919" name="Picture 38918"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the last entry in the array, so why not fill it with the largest element?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39941"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pic>
        <p:nvPicPr>
          <p:cNvPr id="13316" name="Picture 13315"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Repeat this process</a:t>
            </a:r>
          </a:p>
          <a:p>
            <a:pPr lvl="1"/>
            <a:r>
              <a:rPr lang="en-US" altLang="en-US" dirty="0">
                <a:latin typeface="Arial" charset="0"/>
                <a:cs typeface="Arial" charset="0"/>
              </a:rPr>
              <a:t>Pop and append 70</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40965"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1989"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4301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pic>
        <p:nvPicPr>
          <p:cNvPr id="44037" name="Picture 4403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pic>
        <p:nvPicPr>
          <p:cNvPr id="86021" name="Picture 8602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pic>
        <p:nvPicPr>
          <p:cNvPr id="87044" name="Picture 8704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8806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8909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pic>
        <p:nvPicPr>
          <p:cNvPr id="90117" name="Picture 9011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pic>
        <p:nvPicPr>
          <p:cNvPr id="91141" name="Picture 9114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pic>
        <p:nvPicPr>
          <p:cNvPr id="14339" name="Picture 14338"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pic>
        <p:nvPicPr>
          <p:cNvPr id="92165" name="Picture 9216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pic>
        <p:nvPicPr>
          <p:cNvPr id="93189" name="Picture 9318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pic>
        <p:nvPicPr>
          <p:cNvPr id="94213" name="Picture 942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pic>
        <p:nvPicPr>
          <p:cNvPr id="95237" name="Picture 9523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pic>
        <p:nvPicPr>
          <p:cNvPr id="96260" name="Picture 9625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Symbol" pitchFamily="18" charset="2"/>
                <a:cs typeface="Arial" charset="0"/>
              </a:rPr>
              <a:t>Q</a:t>
            </a:r>
            <a:r>
              <a:rPr lang="en-US" altLang="en-US" dirty="0">
                <a:latin typeface="Times New Roman" pitchFamily="18" charset="0"/>
                <a:ea typeface="Tahoma" pitchFamily="34" charset="0"/>
                <a:cs typeface="Times New Roman" pitchFamily="18" charset="0"/>
              </a:rPr>
              <a:t>(</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pic>
        <p:nvPicPr>
          <p:cNvPr id="97284" name="Picture 972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pic>
        <p:nvPicPr>
          <p:cNvPr id="119812" name="Picture 11981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pic>
        <p:nvPicPr>
          <p:cNvPr id="15364" name="Picture 1536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pic>
        <p:nvPicPr>
          <p:cNvPr id="16388" name="Picture 16387"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pic>
        <p:nvPicPr>
          <p:cNvPr id="17412" name="Picture 17411"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Heaps</a:t>
            </a:r>
            <a:endParaRPr lang="en-US" altLang="en-US" sz="4400"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8436" descr="temp.png"/>
          <p:cNvPicPr>
            <a:picLocks noChangeAspect="1"/>
          </p:cNvPicPr>
          <p:nvPr/>
        </p:nvPicPr>
        <p:blipFill>
          <a:blip r:embed="rId4"/>
          <a:stretch>
            <a:fillRect/>
          </a:stretch>
        </p:blipFill>
        <p:spPr>
          <a:xfrm>
            <a:off x="8092440" y="-256032"/>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pic>
        <p:nvPicPr>
          <p:cNvPr id="19460" name="Picture 19459"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pic>
        <p:nvPicPr>
          <p:cNvPr id="20484" name="Picture 2048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pic>
        <p:nvPicPr>
          <p:cNvPr id="5124" name="Picture 512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Definition</a:t>
            </a:r>
            <a:endParaRPr lang="en-US" altLang="en-US" sz="4400" dirty="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pic>
        <p:nvPicPr>
          <p:cNvPr id="6149" name="Picture 614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819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22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dirty="0">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We will consider three operations:</a:t>
            </a:r>
          </a:p>
          <a:p>
            <a:pPr lvl="1"/>
            <a:r>
              <a:rPr lang="en-US" altLang="en-US" dirty="0">
                <a:latin typeface="Arial" charset="0"/>
                <a:cs typeface="Arial" charset="0"/>
              </a:rPr>
              <a:t>Top</a:t>
            </a:r>
          </a:p>
          <a:p>
            <a:pPr lvl="1"/>
            <a:r>
              <a:rPr lang="en-US" altLang="en-US" dirty="0">
                <a:latin typeface="Arial" charset="0"/>
                <a:cs typeface="Arial" charset="0"/>
              </a:rPr>
              <a:t>Pop</a:t>
            </a:r>
          </a:p>
          <a:p>
            <a:pPr lvl="1"/>
            <a:r>
              <a:rPr lang="en-US" altLang="en-US" dirty="0">
                <a:latin typeface="Arial" charset="0"/>
                <a:cs typeface="Arial" charset="0"/>
              </a:rPr>
              <a:t>Push</a:t>
            </a:r>
          </a:p>
        </p:txBody>
      </p:sp>
      <p:pic>
        <p:nvPicPr>
          <p:cNvPr id="10244" name="Picture 1024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126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pic>
        <p:nvPicPr>
          <p:cNvPr id="12292" name="Picture 1229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331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pic>
        <p:nvPicPr>
          <p:cNvPr id="14341" name="Picture 1434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topic will:</a:t>
            </a:r>
          </a:p>
          <a:p>
            <a:pPr lvl="1"/>
            <a:r>
              <a:rPr lang="en-US" altLang="en-US">
                <a:latin typeface="Arial" charset="0"/>
                <a:cs typeface="Arial" charset="0"/>
              </a:rPr>
              <a:t>Review queues</a:t>
            </a:r>
          </a:p>
          <a:p>
            <a:pPr lvl="1"/>
            <a:r>
              <a:rPr lang="en-US" altLang="en-US">
                <a:latin typeface="Arial" charset="0"/>
                <a:cs typeface="Arial" charset="0"/>
              </a:rPr>
              <a:t>Discuss the concept of priority and priority queues</a:t>
            </a:r>
          </a:p>
          <a:p>
            <a:pPr lvl="1"/>
            <a:r>
              <a:rPr lang="en-US" altLang="en-US">
                <a:latin typeface="Arial" charset="0"/>
                <a:cs typeface="Arial" charset="0"/>
              </a:rPr>
              <a:t>Look at two simple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Introduce heaps, an alternative tree structure which has better run-time characteristics</a:t>
            </a:r>
          </a:p>
        </p:txBody>
      </p:sp>
      <p:pic>
        <p:nvPicPr>
          <p:cNvPr id="5124" name="Picture 512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pic>
        <p:nvPicPr>
          <p:cNvPr id="15365" name="Picture 1536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pic>
        <p:nvPicPr>
          <p:cNvPr id="16389" name="Picture 1638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pic>
        <p:nvPicPr>
          <p:cNvPr id="17413" name="Picture 174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843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946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pic>
        <p:nvPicPr>
          <p:cNvPr id="20484" name="Picture 204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17 into the last heap</a:t>
            </a:r>
          </a:p>
          <a:p>
            <a:pPr lvl="1"/>
            <a:r>
              <a:rPr lang="en-US" altLang="en-US" dirty="0">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150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pic>
        <p:nvPicPr>
          <p:cNvPr id="22533" name="Picture 2253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pic>
        <p:nvPicPr>
          <p:cNvPr id="23557" name="Picture 2355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pic>
        <p:nvPicPr>
          <p:cNvPr id="24581" name="Picture 2458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pic>
        <p:nvPicPr>
          <p:cNvPr id="6148" name="Picture 6147"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560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pic>
        <p:nvPicPr>
          <p:cNvPr id="26628" name="Picture 2662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pic>
        <p:nvPicPr>
          <p:cNvPr id="27652" name="Picture 2765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pic>
        <p:nvPicPr>
          <p:cNvPr id="21" name="Picture 20"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pic>
        <p:nvPicPr>
          <p:cNvPr id="28676" name="Picture 2867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pic>
        <p:nvPicPr>
          <p:cNvPr id="29700" name="Picture 2969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072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31750" name="Picture 31749"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277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dirty="0">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to percolate 25 up into its appropriate location</a:t>
            </a:r>
          </a:p>
          <a:p>
            <a:pPr lvl="1"/>
            <a:r>
              <a:rPr lang="en-US" altLang="en-US" dirty="0">
                <a:latin typeface="Arial" charset="0"/>
                <a:cs typeface="Arial" charset="0"/>
              </a:rPr>
              <a:t>The resulting heap is still a complete tree</a:t>
            </a:r>
          </a:p>
        </p:txBody>
      </p:sp>
      <p:pic>
        <p:nvPicPr>
          <p:cNvPr id="33797" name="Picture 3379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pic>
        <p:nvPicPr>
          <p:cNvPr id="7172" name="Picture 7171"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34820"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pic>
        <p:nvPicPr>
          <p:cNvPr id="35845" name="Picture 3584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6868"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dirty="0">
                <a:latin typeface="Arial" charset="0"/>
                <a:cs typeface="Arial" charset="0"/>
              </a:rPr>
              <a:t>	Now, percolate 36 down swapping it with the smallest of its children</a:t>
            </a:r>
          </a:p>
          <a:p>
            <a:pPr lvl="1"/>
            <a:r>
              <a:rPr lang="en-CA" altLang="en-US" dirty="0">
                <a:latin typeface="Arial" charset="0"/>
                <a:cs typeface="Arial" charset="0"/>
              </a:rPr>
              <a:t>We halt when both children are larger</a:t>
            </a:r>
          </a:p>
        </p:txBody>
      </p:sp>
      <p:pic>
        <p:nvPicPr>
          <p:cNvPr id="37893" name="Picture 37892"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891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9940"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dirty="0">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40964"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198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30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4403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dirty="0">
                <a:latin typeface="Arial" charset="0"/>
                <a:cs typeface="Arial" charset="0"/>
              </a:rPr>
              <a:t>	The top of a priority queue is the object with highest priority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Popping from a priority queue removes the current highest priority object: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dirty="0">
                <a:latin typeface="Arial" charset="0"/>
                <a:cs typeface="Arial" charset="0"/>
              </a:rPr>
              <a:t>Operations</a:t>
            </a:r>
            <a:endParaRPr lang="en-US" altLang="en-US" sz="4400" dirty="0">
              <a:latin typeface="Arial" charset="0"/>
              <a:cs typeface="Arial" charset="0"/>
            </a:endParaRPr>
          </a:p>
        </p:txBody>
      </p:sp>
      <p:pic>
        <p:nvPicPr>
          <p:cNvPr id="8199" name="Picture 8198" descr="temp.png"/>
          <p:cNvPicPr>
            <a:picLocks noChangeAspect="1"/>
          </p:cNvPicPr>
          <p:nvPr/>
        </p:nvPicPr>
        <p:blipFill>
          <a:blip r:embed="rId6"/>
          <a:stretch>
            <a:fillRect/>
          </a:stretch>
        </p:blipFill>
        <p:spPr>
          <a:xfrm>
            <a:off x="8092440" y="-256032"/>
            <a:ext cx="914400" cy="914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5060"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pic>
        <p:nvPicPr>
          <p:cNvPr id="46084" name="Picture 460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pic>
        <p:nvPicPr>
          <p:cNvPr id="47111" name="Picture 47110"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48134" name="Picture 48133"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49158" name="Picture 49157"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50181" name="Picture 5018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51206" name="Picture 51205"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pic>
        <p:nvPicPr>
          <p:cNvPr id="52230" name="Picture 52229"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Arial" charset="0"/>
                <a:cs typeface="Arial" charset="0"/>
              </a:rPr>
              <a:t>N</a:t>
            </a:r>
            <a:r>
              <a:rPr lang="en-US" altLang="en-US" dirty="0">
                <a:latin typeface="Arial" charset="0"/>
                <a:cs typeface="Arial" charset="0"/>
              </a:rPr>
              <a:t> entries, then the next empty node in the corresponding complete tree is at location </a:t>
            </a:r>
            <a:r>
              <a:rPr lang="en-US" altLang="en-US" b="1" dirty="0">
                <a:latin typeface="Arial" charset="0"/>
                <a:cs typeface="Arial" charset="0"/>
              </a:rPr>
              <a:t>L</a:t>
            </a:r>
            <a:r>
              <a:rPr lang="en-US" altLang="en-US" dirty="0">
                <a:latin typeface="Arial" charset="0"/>
                <a:cs typeface="Arial" charset="0"/>
              </a:rPr>
              <a:t> </a:t>
            </a:r>
            <a:r>
              <a:rPr lang="en-US" altLang="en-US" b="1" dirty="0">
                <a:latin typeface="Consolas" pitchFamily="49" charset="0"/>
                <a:cs typeface="Consolas" pitchFamily="49" charset="0"/>
              </a:rPr>
              <a:t>= N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a:latin typeface="Arial" charset="0"/>
                <a:cs typeface="Arial" charset="0"/>
              </a:rPr>
              <a:t>L </a:t>
            </a:r>
            <a:r>
              <a:rPr lang="en-US" altLang="en-US" dirty="0">
                <a:latin typeface="Arial" charset="0"/>
                <a:cs typeface="Arial" charset="0"/>
              </a:rPr>
              <a:t>with the item at </a:t>
            </a:r>
            <a:r>
              <a:rPr lang="en-US" altLang="en-US" b="1" dirty="0">
                <a:latin typeface="Arial" charset="0"/>
                <a:cs typeface="Arial" charset="0"/>
              </a:rPr>
              <a:t>L</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a:latin typeface="Arial" charset="0"/>
                <a:cs typeface="Arial" charset="0"/>
              </a:rPr>
              <a:t>L</a:t>
            </a:r>
            <a:r>
              <a:rPr lang="en-US" altLang="en-US" b="1" dirty="0">
                <a:latin typeface="Courier New" pitchFamily="49" charset="0"/>
                <a:cs typeface="Arial" charset="0"/>
              </a:rPr>
              <a:t>/= 2</a:t>
            </a:r>
            <a:r>
              <a:rPr lang="en-US" altLang="en-US" dirty="0">
                <a:latin typeface="Arial" charset="0"/>
                <a:cs typeface="Arial" charset="0"/>
              </a:rPr>
              <a:t> and repeat</a:t>
            </a:r>
          </a:p>
        </p:txBody>
      </p:sp>
      <p:pic>
        <p:nvPicPr>
          <p:cNvPr id="53252" name="Picture 5325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pic>
        <p:nvPicPr>
          <p:cNvPr id="54277" name="Picture 5427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pic>
        <p:nvPicPr>
          <p:cNvPr id="9220" name="Picture 9219"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530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pic>
        <p:nvPicPr>
          <p:cNvPr id="56325" name="Picture 5632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734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837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pic>
        <p:nvPicPr>
          <p:cNvPr id="59397" name="Picture 5939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042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6144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246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6349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451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205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6554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6656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758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86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N </a:t>
            </a:r>
            <a:r>
              <a:rPr lang="en-US" altLang="en-US" dirty="0">
                <a:latin typeface="Consolas" pitchFamily="49" charset="0"/>
                <a:cs typeface="Arial" charset="0"/>
              </a:rPr>
              <a:t>==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6963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7066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168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270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373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7475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pic>
        <p:nvPicPr>
          <p:cNvPr id="10244" name="Picture 10243" descr="temp.png"/>
          <p:cNvPicPr>
            <a:picLocks noChangeAspect="1"/>
          </p:cNvPicPr>
          <p:nvPr/>
        </p:nvPicPr>
        <p:blipFill>
          <a:blip r:embed="rId3"/>
          <a:stretch>
            <a:fillRect/>
          </a:stretch>
        </p:blipFill>
        <p:spPr>
          <a:xfrm>
            <a:off x="8092440" y="-256032"/>
            <a:ext cx="914400" cy="9144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578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6806" name="Picture 76805"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pic>
        <p:nvPicPr>
          <p:cNvPr id="77828" name="Picture 7782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pic>
        <p:nvPicPr>
          <p:cNvPr id="78852" name="Picture 7885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98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With each percolation, it will move an object past half of the remaining entries in the tree</a:t>
            </a:r>
          </a:p>
          <a:p>
            <a:pPr lvl="1"/>
            <a:r>
              <a:rPr lang="en-US" altLang="en-US" dirty="0">
                <a:latin typeface="Arial" charset="0"/>
                <a:cs typeface="Arial" charset="0"/>
              </a:rPr>
              <a:t>Therefore, after one percolation, it will probably be past half of the entries, and therefore </a:t>
            </a:r>
            <a:r>
              <a:rPr lang="en-US" altLang="en-US" i="1" dirty="0">
                <a:latin typeface="Arial" charset="0"/>
                <a:cs typeface="Arial" charset="0"/>
              </a:rPr>
              <a:t>on average </a:t>
            </a:r>
            <a:r>
              <a:rPr lang="en-US" altLang="en-US" dirty="0">
                <a:latin typeface="Arial" charset="0"/>
                <a:cs typeface="Arial" charset="0"/>
              </a:rPr>
              <a:t>will require no more percolations</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Therefore, we have an average run time of </a:t>
            </a:r>
            <a:r>
              <a:rPr lang="en-US" altLang="en-US" b="1" dirty="0">
                <a:latin typeface="Symbol" pitchFamily="18" charset="2"/>
                <a:cs typeface="Arial" charset="0"/>
              </a:rPr>
              <a:t>Q</a:t>
            </a:r>
            <a:r>
              <a:rPr lang="en-US" altLang="en-US" dirty="0">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spid="_x0000_s1121" name="Equation" r:id="rId4" imgW="1968500" imgH="838200" progId="Equation.DSMT4">
                  <p:embed/>
                </p:oleObj>
              </mc:Choice>
              <mc:Fallback>
                <p:oleObj name="Equation" r:id="rId4" imgW="1968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9877" name="Picture 79876" descr="temp.png"/>
          <p:cNvPicPr>
            <a:picLocks noChangeAspect="1"/>
          </p:cNvPicPr>
          <p:nvPr/>
        </p:nvPicPr>
        <p:blipFill>
          <a:blip r:embed="rId6"/>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8090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8192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Some observations:</a:t>
            </a:r>
          </a:p>
          <a:p>
            <a:pPr lvl="1"/>
            <a:r>
              <a:rPr lang="en-US" altLang="en-US" dirty="0">
                <a:latin typeface="Arial" charset="0"/>
                <a:cs typeface="Arial" charset="0"/>
              </a:rPr>
              <a:t>Continuously inserting at the front of the heap (</a:t>
            </a:r>
            <a:r>
              <a:rPr lang="en-US" altLang="en-US" i="1" dirty="0">
                <a:latin typeface="Arial" charset="0"/>
                <a:cs typeface="Arial" charset="0"/>
              </a:rPr>
              <a:t>i</a:t>
            </a:r>
            <a:r>
              <a:rPr lang="en-US" altLang="en-US" dirty="0">
                <a:latin typeface="Arial" charset="0"/>
                <a:cs typeface="Arial" charset="0"/>
              </a:rPr>
              <a:t>.</a:t>
            </a:r>
            <a:r>
              <a:rPr lang="en-US" altLang="en-US" i="1" dirty="0">
                <a:latin typeface="Arial" charset="0"/>
                <a:cs typeface="Arial" charset="0"/>
              </a:rPr>
              <a:t>e</a:t>
            </a:r>
            <a:r>
              <a:rPr lang="en-US" altLang="en-US" dirty="0">
                <a:latin typeface="Arial" charset="0"/>
                <a:cs typeface="Arial" charset="0"/>
              </a:rPr>
              <a:t>., the new object being pushed is less than everything in the heap) causes the run-time to drop to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the objects are coming in order of priority, use a regular queue with swapping</a:t>
            </a:r>
          </a:p>
          <a:p>
            <a:pPr lvl="1"/>
            <a:r>
              <a:rPr lang="en-US" altLang="en-US" dirty="0">
                <a:latin typeface="Arial" charset="0"/>
                <a:cs typeface="Arial" charset="0"/>
              </a:rPr>
              <a:t>Merging two binary heaps of size </a:t>
            </a:r>
            <a:r>
              <a:rPr lang="en-US" altLang="en-US" i="1" dirty="0">
                <a:latin typeface="Times New Roman" pitchFamily="18" charset="0"/>
                <a:cs typeface="Arial" charset="0"/>
              </a:rPr>
              <a:t>n</a:t>
            </a:r>
            <a:r>
              <a:rPr lang="en-US" altLang="en-US" dirty="0">
                <a:latin typeface="Arial" charset="0"/>
                <a:cs typeface="Arial" charset="0"/>
              </a:rPr>
              <a:t> is a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operation</a:t>
            </a:r>
          </a:p>
        </p:txBody>
      </p:sp>
      <p:pic>
        <p:nvPicPr>
          <p:cNvPr id="82948" name="Picture 8294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pic>
        <p:nvPicPr>
          <p:cNvPr id="83972" name="Picture 8397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pic>
        <p:nvPicPr>
          <p:cNvPr id="568324" name="Picture 56832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16842</TotalTime>
  <Words>5214</Words>
  <Application>Microsoft Macintosh PowerPoint</Application>
  <PresentationFormat>全屏显示(4:3)</PresentationFormat>
  <Paragraphs>938</Paragraphs>
  <Slides>137</Slides>
  <Notes>124</Notes>
  <HiddenSlides>49</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137</vt:i4>
      </vt:variant>
    </vt:vector>
  </HeadingPairs>
  <TitlesOfParts>
    <vt:vector size="146" baseType="lpstr">
      <vt:lpstr>Arial</vt:lpstr>
      <vt:lpstr>Calibri</vt:lpstr>
      <vt:lpstr>Consolas</vt:lpstr>
      <vt:lpstr>Courier New</vt:lpstr>
      <vt:lpstr>Symbol</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演示文稿</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GENG, Hao</cp:lastModifiedBy>
  <cp:revision>232</cp:revision>
  <dcterms:created xsi:type="dcterms:W3CDTF">2009-09-11T23:00:44Z</dcterms:created>
  <dcterms:modified xsi:type="dcterms:W3CDTF">2022-10-18T13:51:38Z</dcterms:modified>
</cp:coreProperties>
</file>